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19" r:id="rId7"/>
    <p:sldId id="334" r:id="rId8"/>
    <p:sldId id="346" r:id="rId9"/>
    <p:sldId id="322" r:id="rId10"/>
    <p:sldId id="347" r:id="rId11"/>
    <p:sldId id="348" r:id="rId12"/>
    <p:sldId id="349" r:id="rId13"/>
    <p:sldId id="354" r:id="rId14"/>
    <p:sldId id="350" r:id="rId15"/>
    <p:sldId id="267" r:id="rId16"/>
    <p:sldId id="343" r:id="rId17"/>
    <p:sldId id="353" r:id="rId18"/>
    <p:sldId id="344" r:id="rId19"/>
    <p:sldId id="351" r:id="rId20"/>
    <p:sldId id="355" r:id="rId21"/>
    <p:sldId id="272" r:id="rId22"/>
    <p:sldId id="352" r:id="rId23"/>
    <p:sldId id="284" r:id="rId24"/>
    <p:sldId id="326" r:id="rId25"/>
    <p:sldId id="285" r:id="rId26"/>
    <p:sldId id="327" r:id="rId27"/>
    <p:sldId id="325" r:id="rId28"/>
    <p:sldId id="313" r:id="rId29"/>
    <p:sldId id="316" r:id="rId30"/>
    <p:sldId id="256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8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2024 </a:t>
            </a:r>
            <a:r>
              <a:rPr lang="tr-TR" sz="2700" b="1" dirty="0"/>
              <a:t>– </a:t>
            </a:r>
            <a:r>
              <a:rPr lang="tr-TR" sz="2700" b="1" dirty="0" smtClean="0"/>
              <a:t>2025 </a:t>
            </a:r>
            <a:r>
              <a:rPr lang="tr-TR" sz="2700" b="1" dirty="0"/>
              <a:t>EĞİTİM YILI </a:t>
            </a:r>
            <a:r>
              <a:rPr lang="tr-TR" sz="2700" b="1" dirty="0" smtClean="0"/>
              <a:t>3. </a:t>
            </a:r>
            <a:r>
              <a:rPr lang="tr-TR" sz="2700" b="1" dirty="0"/>
              <a:t>SINIF </a:t>
            </a:r>
            <a:r>
              <a:rPr lang="tr-TR" sz="2700" b="1" dirty="0" smtClean="0"/>
              <a:t>4. </a:t>
            </a:r>
            <a:r>
              <a:rPr lang="tr-TR" sz="2700" b="1" dirty="0"/>
              <a:t>KURUL </a:t>
            </a:r>
            <a:r>
              <a:rPr lang="tr-TR" sz="2700" b="1" dirty="0" smtClean="0"/>
              <a:t>SONU DEĞERLENDİRMESİ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DR. BERRAK AKSAKAL</a:t>
            </a:r>
            <a:br>
              <a:rPr lang="tr-TR" dirty="0" smtClean="0"/>
            </a:br>
            <a:r>
              <a:rPr lang="tr-TR" dirty="0" smtClean="0"/>
              <a:t>FÜ TEAD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9389" y="320842"/>
            <a:ext cx="10908632" cy="625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691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6757376"/>
              </p:ext>
            </p:extLst>
          </p:nvPr>
        </p:nvGraphicFramePr>
        <p:xfrm>
          <a:off x="481265" y="433141"/>
          <a:ext cx="11325727" cy="61561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798">
                  <a:extLst>
                    <a:ext uri="{9D8B030D-6E8A-4147-A177-3AD203B41FA5}">
                      <a16:colId xmlns:a16="http://schemas.microsoft.com/office/drawing/2014/main" val="849776581"/>
                    </a:ext>
                  </a:extLst>
                </a:gridCol>
                <a:gridCol w="1407124">
                  <a:extLst>
                    <a:ext uri="{9D8B030D-6E8A-4147-A177-3AD203B41FA5}">
                      <a16:colId xmlns:a16="http://schemas.microsoft.com/office/drawing/2014/main" val="1110816071"/>
                    </a:ext>
                  </a:extLst>
                </a:gridCol>
                <a:gridCol w="1617961">
                  <a:extLst>
                    <a:ext uri="{9D8B030D-6E8A-4147-A177-3AD203B41FA5}">
                      <a16:colId xmlns:a16="http://schemas.microsoft.com/office/drawing/2014/main" val="11921635"/>
                    </a:ext>
                  </a:extLst>
                </a:gridCol>
                <a:gridCol w="1617961">
                  <a:extLst>
                    <a:ext uri="{9D8B030D-6E8A-4147-A177-3AD203B41FA5}">
                      <a16:colId xmlns:a16="http://schemas.microsoft.com/office/drawing/2014/main" val="2615673955"/>
                    </a:ext>
                  </a:extLst>
                </a:gridCol>
                <a:gridCol w="1617961">
                  <a:extLst>
                    <a:ext uri="{9D8B030D-6E8A-4147-A177-3AD203B41FA5}">
                      <a16:colId xmlns:a16="http://schemas.microsoft.com/office/drawing/2014/main" val="2017451944"/>
                    </a:ext>
                  </a:extLst>
                </a:gridCol>
                <a:gridCol w="1617961">
                  <a:extLst>
                    <a:ext uri="{9D8B030D-6E8A-4147-A177-3AD203B41FA5}">
                      <a16:colId xmlns:a16="http://schemas.microsoft.com/office/drawing/2014/main" val="2888902309"/>
                    </a:ext>
                  </a:extLst>
                </a:gridCol>
                <a:gridCol w="1617961">
                  <a:extLst>
                    <a:ext uri="{9D8B030D-6E8A-4147-A177-3AD203B41FA5}">
                      <a16:colId xmlns:a16="http://schemas.microsoft.com/office/drawing/2014/main" val="4183161952"/>
                    </a:ext>
                  </a:extLst>
                </a:gridCol>
              </a:tblGrid>
              <a:tr h="37779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BARAJA TAKILAN ÖĞRENCİ SAYISI (DERS GRUPLARINA GÖRE)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486388"/>
                  </a:ext>
                </a:extLst>
              </a:tr>
              <a:tr h="83618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SINAV-DERS ADI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Farmakoloji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Göğüs Cerrahisi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Kardiyoloji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Göğüs Hastalıkları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Kulak Burun ve Boğaz Hastalıkları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Nükleer Tıp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737715"/>
                  </a:ext>
                </a:extLst>
              </a:tr>
              <a:tr h="3777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Uygulama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908408"/>
                  </a:ext>
                </a:extLst>
              </a:tr>
              <a:tr h="3777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Değeri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11846381"/>
                  </a:ext>
                </a:extLst>
              </a:tr>
              <a:tr h="55745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0451038"/>
                  </a:ext>
                </a:extLst>
              </a:tr>
              <a:tr h="55745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Sayısı         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                         % 5,15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                         % 3,68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                         % 2,58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                         % 8,83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                         % 11,4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                         % 29,42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2388"/>
                  </a:ext>
                </a:extLst>
              </a:tr>
              <a:tr h="83618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SINAV-DERS ADI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Patoloji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 Sağlığı ve Hastalıkları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Enfeksiyon Hastalıkları + Radyoloji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Mikrobiyoloji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Acil Tıp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3211072"/>
                  </a:ext>
                </a:extLst>
              </a:tr>
              <a:tr h="3777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Uygulama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6760232"/>
                  </a:ext>
                </a:extLst>
              </a:tr>
              <a:tr h="3777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Değeri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20291803"/>
                  </a:ext>
                </a:extLst>
              </a:tr>
              <a:tr h="55745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18648476"/>
                  </a:ext>
                </a:extLst>
              </a:tr>
              <a:tr h="55745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Sayısı         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                         % 1,48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                         % 45,59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                         % 7,36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                         % 0,37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                         % 34,93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0149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378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13914562"/>
                  </p:ext>
                </p:extLst>
              </p:nvPr>
            </p:nvGraphicFramePr>
            <p:xfrm>
              <a:off x="1159099" y="1203159"/>
              <a:ext cx="10423302" cy="4196788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33644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7467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50.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ve 98.soru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b="1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270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99,27 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48567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32.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b="1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246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90,45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13914562"/>
                  </p:ext>
                </p:extLst>
              </p:nvPr>
            </p:nvGraphicFramePr>
            <p:xfrm>
              <a:off x="1159099" y="1203159"/>
              <a:ext cx="10423302" cy="4196788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33644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7467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50.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ve 98.soru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75" t="-101327" r="-137221" b="-1088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270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99,27 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48567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32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096" t="-186475" r="-53257" b="-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246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90,45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157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FAZLA DOĞRU CEVAPLANAN SORU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87116"/>
            <a:ext cx="10515600" cy="4989847"/>
          </a:xfrm>
        </p:spPr>
        <p:txBody>
          <a:bodyPr/>
          <a:lstStyle/>
          <a:p>
            <a:pPr marL="0" lvl="0" indent="0">
              <a:buNone/>
            </a:pP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50.SORU</a:t>
            </a:r>
          </a:p>
          <a:p>
            <a:pPr marL="0" indent="0">
              <a:buNone/>
            </a:pPr>
            <a:r>
              <a:rPr lang="tr-TR" dirty="0"/>
              <a:t>Aşağıdakilerden hangisi kronik öksürüğün tanımıdır?</a:t>
            </a:r>
            <a:br>
              <a:rPr lang="tr-TR" dirty="0"/>
            </a:br>
            <a:r>
              <a:rPr lang="tr-TR" dirty="0"/>
              <a:t>a)    3 haftadan uzun süren </a:t>
            </a:r>
            <a:r>
              <a:rPr lang="tr-TR" dirty="0" smtClean="0"/>
              <a:t>öksürük (0)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b)    8 haftadan uzun süren </a:t>
            </a:r>
            <a:r>
              <a:rPr lang="tr-TR" b="1" dirty="0" smtClean="0"/>
              <a:t>öksürük (270)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/>
              <a:t>c)    Hasta tarafından süresi belirtilemeyen </a:t>
            </a:r>
            <a:r>
              <a:rPr lang="tr-TR" dirty="0" smtClean="0"/>
              <a:t>öksürük (0)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d)    Balgamın eşlik ettiği </a:t>
            </a:r>
            <a:r>
              <a:rPr lang="tr-TR" dirty="0" smtClean="0"/>
              <a:t>öksürük (1)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e)    3-8 hafta arasında süren </a:t>
            </a:r>
            <a:r>
              <a:rPr lang="tr-TR" dirty="0" smtClean="0"/>
              <a:t>öksürük (1)</a:t>
            </a:r>
            <a:endParaRPr lang="tr-TR" dirty="0"/>
          </a:p>
          <a:p>
            <a:pPr marL="0" lvl="0" indent="0">
              <a:buNone/>
            </a:pPr>
            <a:r>
              <a:rPr lang="tr-TR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8179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157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FAZLA DOĞRU CEVAPLANAN SORU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87116"/>
            <a:ext cx="10515600" cy="4989847"/>
          </a:xfrm>
        </p:spPr>
        <p:txBody>
          <a:bodyPr/>
          <a:lstStyle/>
          <a:p>
            <a:pPr marL="0" indent="0">
              <a:buNone/>
            </a:pPr>
            <a:r>
              <a:rPr lang="tr-TR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98.</a:t>
            </a:r>
            <a:r>
              <a:rPr lang="tr-TR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/>
              <a:t>Enterovirus</a:t>
            </a:r>
            <a:r>
              <a:rPr lang="tr-TR" dirty="0" smtClean="0"/>
              <a:t> </a:t>
            </a:r>
            <a:r>
              <a:rPr lang="tr-TR" dirty="0"/>
              <a:t>cinsi içerisinde insanlar için önemli hastalık etkeni olan virüsler hangileridir?</a:t>
            </a:r>
            <a:br>
              <a:rPr lang="tr-TR" dirty="0"/>
            </a:br>
            <a:r>
              <a:rPr lang="tr-TR" b="1" dirty="0"/>
              <a:t>a) </a:t>
            </a:r>
            <a:r>
              <a:rPr lang="tr-TR" dirty="0"/>
              <a:t>   </a:t>
            </a:r>
            <a:r>
              <a:rPr lang="tr-TR" b="1" dirty="0" err="1"/>
              <a:t>Poliovirus</a:t>
            </a:r>
            <a:r>
              <a:rPr lang="tr-TR" b="1" dirty="0"/>
              <a:t>, </a:t>
            </a:r>
            <a:r>
              <a:rPr lang="tr-TR" b="1" dirty="0" err="1"/>
              <a:t>Coxsackievirus</a:t>
            </a:r>
            <a:r>
              <a:rPr lang="tr-TR" b="1" dirty="0"/>
              <a:t>, </a:t>
            </a:r>
            <a:r>
              <a:rPr lang="tr-TR" b="1" dirty="0" err="1" smtClean="0"/>
              <a:t>Echovirus</a:t>
            </a:r>
            <a:r>
              <a:rPr lang="tr-TR" b="1" dirty="0" smtClean="0"/>
              <a:t> (270)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/>
              <a:t>b)    </a:t>
            </a:r>
            <a:r>
              <a:rPr lang="tr-TR" dirty="0" err="1"/>
              <a:t>Echovirus</a:t>
            </a:r>
            <a:r>
              <a:rPr lang="tr-TR" dirty="0"/>
              <a:t>, RSV, </a:t>
            </a:r>
            <a:r>
              <a:rPr lang="tr-TR" dirty="0" err="1" smtClean="0"/>
              <a:t>Poliovirus</a:t>
            </a:r>
            <a:r>
              <a:rPr lang="tr-TR" dirty="0" smtClean="0"/>
              <a:t> (0)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c)    </a:t>
            </a:r>
            <a:r>
              <a:rPr lang="tr-TR" dirty="0" err="1"/>
              <a:t>Coxsackievirus</a:t>
            </a:r>
            <a:r>
              <a:rPr lang="tr-TR" dirty="0"/>
              <a:t>, </a:t>
            </a:r>
            <a:r>
              <a:rPr lang="tr-TR" dirty="0" err="1"/>
              <a:t>Measles</a:t>
            </a:r>
            <a:r>
              <a:rPr lang="tr-TR" dirty="0"/>
              <a:t> </a:t>
            </a:r>
            <a:r>
              <a:rPr lang="tr-TR" dirty="0" smtClean="0"/>
              <a:t>virüs, RSV (2)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d)    </a:t>
            </a:r>
            <a:r>
              <a:rPr lang="tr-TR" dirty="0" err="1"/>
              <a:t>Poliovirus</a:t>
            </a:r>
            <a:r>
              <a:rPr lang="tr-TR" dirty="0"/>
              <a:t>, RSV, </a:t>
            </a:r>
            <a:r>
              <a:rPr lang="tr-TR" dirty="0" smtClean="0"/>
              <a:t>HBV (0)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e)    </a:t>
            </a:r>
            <a:r>
              <a:rPr lang="tr-TR" dirty="0" err="1"/>
              <a:t>Coxsackievirus</a:t>
            </a:r>
            <a:r>
              <a:rPr lang="tr-TR" dirty="0"/>
              <a:t>, HPV, </a:t>
            </a:r>
            <a:r>
              <a:rPr lang="tr-TR" dirty="0" smtClean="0"/>
              <a:t>HBV (0)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8294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090863"/>
            <a:ext cx="10972800" cy="534202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lvl="0" indent="0">
              <a:buNone/>
            </a:pPr>
            <a:r>
              <a:rPr lang="tr-TR" dirty="0" smtClean="0"/>
              <a:t>32. Aşağıdaki </a:t>
            </a:r>
            <a:r>
              <a:rPr lang="tr-TR" dirty="0"/>
              <a:t>ilaç gruplarından hangisi kalp yetersizliği hastalarında </a:t>
            </a:r>
            <a:r>
              <a:rPr lang="tr-TR" dirty="0" err="1"/>
              <a:t>mortaliteyi</a:t>
            </a:r>
            <a:r>
              <a:rPr lang="tr-TR" dirty="0"/>
              <a:t> azaltmaz?</a:t>
            </a:r>
            <a:br>
              <a:rPr lang="tr-TR" dirty="0"/>
            </a:br>
            <a:r>
              <a:rPr lang="tr-TR" dirty="0" smtClean="0"/>
              <a:t>a)Beta </a:t>
            </a:r>
            <a:r>
              <a:rPr lang="tr-TR" dirty="0" err="1"/>
              <a:t>blokerler</a:t>
            </a:r>
            <a:r>
              <a:rPr lang="tr-TR" dirty="0"/>
              <a:t> (</a:t>
            </a:r>
            <a:r>
              <a:rPr lang="tr-TR" dirty="0" err="1"/>
              <a:t>örn</a:t>
            </a:r>
            <a:r>
              <a:rPr lang="tr-TR" dirty="0"/>
              <a:t>: </a:t>
            </a:r>
            <a:r>
              <a:rPr lang="tr-TR" dirty="0" err="1"/>
              <a:t>Bisoprolol</a:t>
            </a:r>
            <a:r>
              <a:rPr lang="tr-TR" dirty="0"/>
              <a:t>, </a:t>
            </a:r>
            <a:r>
              <a:rPr lang="tr-TR" dirty="0" err="1"/>
              <a:t>Karvedilol</a:t>
            </a:r>
            <a:r>
              <a:rPr lang="tr-TR" dirty="0" smtClean="0"/>
              <a:t>) 68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b</a:t>
            </a:r>
            <a:r>
              <a:rPr lang="tr-TR" dirty="0" smtClean="0"/>
              <a:t>) </a:t>
            </a:r>
            <a:r>
              <a:rPr lang="tr-TR" dirty="0"/>
              <a:t>ACE inhibitörleri (</a:t>
            </a:r>
            <a:r>
              <a:rPr lang="tr-TR" dirty="0" err="1"/>
              <a:t>örn</a:t>
            </a:r>
            <a:r>
              <a:rPr lang="tr-TR" dirty="0"/>
              <a:t>: </a:t>
            </a:r>
            <a:r>
              <a:rPr lang="tr-TR" dirty="0" err="1"/>
              <a:t>Ramipril</a:t>
            </a:r>
            <a:r>
              <a:rPr lang="tr-TR" dirty="0"/>
              <a:t>, </a:t>
            </a:r>
            <a:r>
              <a:rPr lang="tr-TR" dirty="0" err="1"/>
              <a:t>Enalapril</a:t>
            </a:r>
            <a:r>
              <a:rPr lang="tr-TR" dirty="0" smtClean="0"/>
              <a:t>) 16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c) </a:t>
            </a:r>
            <a:r>
              <a:rPr lang="tr-TR" dirty="0" smtClean="0"/>
              <a:t>SGLT-2 </a:t>
            </a:r>
            <a:r>
              <a:rPr lang="tr-TR" dirty="0"/>
              <a:t>inhibitörleri (</a:t>
            </a:r>
            <a:r>
              <a:rPr lang="tr-TR" dirty="0" err="1"/>
              <a:t>örn</a:t>
            </a:r>
            <a:r>
              <a:rPr lang="tr-TR" dirty="0"/>
              <a:t>: </a:t>
            </a:r>
            <a:r>
              <a:rPr lang="tr-TR" dirty="0" err="1"/>
              <a:t>Dapagliflozin</a:t>
            </a:r>
            <a:r>
              <a:rPr lang="tr-TR" dirty="0"/>
              <a:t>, </a:t>
            </a:r>
            <a:r>
              <a:rPr lang="tr-TR" dirty="0" smtClean="0"/>
              <a:t>) (112)</a:t>
            </a:r>
            <a:endParaRPr lang="tr-TR" dirty="0"/>
          </a:p>
          <a:p>
            <a:pPr marL="0" lvl="0" indent="0">
              <a:buNone/>
            </a:pPr>
            <a:r>
              <a:rPr lang="tr-TR" dirty="0" smtClean="0"/>
              <a:t> </a:t>
            </a:r>
            <a:r>
              <a:rPr lang="tr-TR" b="1" dirty="0" smtClean="0"/>
              <a:t>d)</a:t>
            </a:r>
            <a:r>
              <a:rPr lang="tr-TR" b="1" dirty="0" err="1" smtClean="0"/>
              <a:t>Diüretikler</a:t>
            </a:r>
            <a:r>
              <a:rPr lang="tr-TR" b="1" dirty="0" smtClean="0"/>
              <a:t> </a:t>
            </a:r>
            <a:r>
              <a:rPr lang="tr-TR" b="1" dirty="0"/>
              <a:t>(</a:t>
            </a:r>
            <a:r>
              <a:rPr lang="tr-TR" b="1" dirty="0" err="1"/>
              <a:t>örn</a:t>
            </a:r>
            <a:r>
              <a:rPr lang="tr-TR" b="1" dirty="0"/>
              <a:t>: </a:t>
            </a:r>
            <a:r>
              <a:rPr lang="tr-TR" b="1" dirty="0" err="1"/>
              <a:t>Furosemid</a:t>
            </a:r>
            <a:r>
              <a:rPr lang="tr-TR" b="1" dirty="0"/>
              <a:t>, </a:t>
            </a:r>
            <a:r>
              <a:rPr lang="tr-TR" b="1" dirty="0" err="1"/>
              <a:t>Torsemid</a:t>
            </a:r>
            <a:r>
              <a:rPr lang="tr-TR" b="1" dirty="0" smtClean="0"/>
              <a:t>) (26)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/>
              <a:t>e)    </a:t>
            </a:r>
            <a:r>
              <a:rPr lang="tr-TR" dirty="0" err="1"/>
              <a:t>Mineralokortikoid</a:t>
            </a:r>
            <a:r>
              <a:rPr lang="tr-TR" dirty="0"/>
              <a:t> reseptör antagonistleri            (</a:t>
            </a:r>
            <a:r>
              <a:rPr lang="tr-TR" dirty="0" err="1"/>
              <a:t>örn</a:t>
            </a:r>
            <a:r>
              <a:rPr lang="tr-TR" dirty="0"/>
              <a:t>: </a:t>
            </a:r>
            <a:r>
              <a:rPr lang="tr-TR" dirty="0" err="1"/>
              <a:t>Spironolakton</a:t>
            </a:r>
            <a:r>
              <a:rPr lang="tr-TR" dirty="0"/>
              <a:t>, </a:t>
            </a:r>
            <a:r>
              <a:rPr lang="tr-TR" dirty="0" err="1"/>
              <a:t>Eplerenon</a:t>
            </a:r>
            <a:r>
              <a:rPr lang="tr-TR" dirty="0" smtClean="0"/>
              <a:t>)  (50)</a:t>
            </a:r>
            <a:endParaRPr lang="tr-TR" dirty="0">
              <a:solidFill>
                <a:srgbClr val="FF0000"/>
              </a:solidFill>
            </a:endParaRP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952291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011874"/>
              </p:ext>
            </p:extLst>
          </p:nvPr>
        </p:nvGraphicFramePr>
        <p:xfrm>
          <a:off x="304803" y="224594"/>
          <a:ext cx="11470102" cy="64906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8210">
                  <a:extLst>
                    <a:ext uri="{9D8B030D-6E8A-4147-A177-3AD203B41FA5}">
                      <a16:colId xmlns:a16="http://schemas.microsoft.com/office/drawing/2014/main" val="3723741438"/>
                    </a:ext>
                  </a:extLst>
                </a:gridCol>
                <a:gridCol w="2085473">
                  <a:extLst>
                    <a:ext uri="{9D8B030D-6E8A-4147-A177-3AD203B41FA5}">
                      <a16:colId xmlns:a16="http://schemas.microsoft.com/office/drawing/2014/main" val="1942688899"/>
                    </a:ext>
                  </a:extLst>
                </a:gridCol>
                <a:gridCol w="2085473">
                  <a:extLst>
                    <a:ext uri="{9D8B030D-6E8A-4147-A177-3AD203B41FA5}">
                      <a16:colId xmlns:a16="http://schemas.microsoft.com/office/drawing/2014/main" val="1748010095"/>
                    </a:ext>
                  </a:extLst>
                </a:gridCol>
                <a:gridCol w="2085473">
                  <a:extLst>
                    <a:ext uri="{9D8B030D-6E8A-4147-A177-3AD203B41FA5}">
                      <a16:colId xmlns:a16="http://schemas.microsoft.com/office/drawing/2014/main" val="2864089449"/>
                    </a:ext>
                  </a:extLst>
                </a:gridCol>
                <a:gridCol w="2085473">
                  <a:extLst>
                    <a:ext uri="{9D8B030D-6E8A-4147-A177-3AD203B41FA5}">
                      <a16:colId xmlns:a16="http://schemas.microsoft.com/office/drawing/2014/main" val="1278759285"/>
                    </a:ext>
                  </a:extLst>
                </a:gridCol>
              </a:tblGrid>
              <a:tr h="381802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DERS BAZINDA EN FAZLA DOĞRU VE YANLIŞ CEVAPLANAN SORULAR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536337"/>
                  </a:ext>
                </a:extLst>
              </a:tr>
              <a:tr h="3818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DOĞRU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YANLIŞ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842890"/>
                  </a:ext>
                </a:extLst>
              </a:tr>
              <a:tr h="38180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 NO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KİŞİ SAYI /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 NO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KİŞİ SAYI /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873237"/>
                  </a:ext>
                </a:extLst>
              </a:tr>
              <a:tr h="38180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Farmakoloji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 (%97,43)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 (%83,09)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6605972"/>
                  </a:ext>
                </a:extLst>
              </a:tr>
              <a:tr h="38180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Göğüs Cerrahisi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 (%92,28)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(%50)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921249"/>
                  </a:ext>
                </a:extLst>
              </a:tr>
              <a:tr h="38180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Kardiyoloji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 (%90,81)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 (%90,45)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94889855"/>
                  </a:ext>
                </a:extLst>
              </a:tr>
              <a:tr h="38180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Göğüs Hastalıkları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(%99,27)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 (%76,48)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01801"/>
                  </a:ext>
                </a:extLst>
              </a:tr>
              <a:tr h="76360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Kulak Burun ve Boğaz Hastalıkları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 (%83,46)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(%41,18)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39119841"/>
                  </a:ext>
                </a:extLst>
              </a:tr>
              <a:tr h="38180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Nükleer Tıp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 (%64,34)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 (%77,58)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409359"/>
                  </a:ext>
                </a:extLst>
              </a:tr>
              <a:tr h="38180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Patoloji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 (%98,53)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 (%54,78)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054060"/>
                  </a:ext>
                </a:extLst>
              </a:tr>
              <a:tr h="76360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 Sağlığı ve Hastalıkları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 (%67,65)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 (%66,92)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932376"/>
                  </a:ext>
                </a:extLst>
              </a:tr>
              <a:tr h="76360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Enfeksiyon Hastalıkları + Radyoloji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 (%83,46)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(%29,42)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725211"/>
                  </a:ext>
                </a:extLst>
              </a:tr>
              <a:tr h="38180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Mikrobiyoloji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(%99,27)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 (%76,48)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145323"/>
                  </a:ext>
                </a:extLst>
              </a:tr>
              <a:tr h="38180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Acil Tıp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 (%46,33)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 (%57,73)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55517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640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GÜVENİLİRLİK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949931"/>
              </p:ext>
            </p:extLst>
          </p:nvPr>
        </p:nvGraphicFramePr>
        <p:xfrm>
          <a:off x="791076" y="1600201"/>
          <a:ext cx="5882440" cy="4003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Çalışma Sayfası" r:id="rId3" imgW="3390875" imgH="1606675" progId="Excel.Sheet.12">
                  <p:embed/>
                </p:oleObj>
              </mc:Choice>
              <mc:Fallback>
                <p:oleObj name="Çalışma Sayfası" r:id="rId3" imgW="3390875" imgH="16066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1076" y="1600201"/>
                        <a:ext cx="5882440" cy="40035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Nesne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4248052"/>
              </p:ext>
            </p:extLst>
          </p:nvPr>
        </p:nvGraphicFramePr>
        <p:xfrm>
          <a:off x="6673516" y="1600201"/>
          <a:ext cx="4908884" cy="4003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Çalışma Sayfası" r:id="rId5" imgW="3841861" imgH="1606675" progId="Excel.Sheet.12">
                  <p:embed/>
                </p:oleObj>
              </mc:Choice>
              <mc:Fallback>
                <p:oleObj name="Çalışma Sayfası" r:id="rId5" imgW="3841861" imgH="16066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73516" y="1600201"/>
                        <a:ext cx="4908884" cy="40035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6280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6141618"/>
              </p:ext>
            </p:extLst>
          </p:nvPr>
        </p:nvGraphicFramePr>
        <p:xfrm>
          <a:off x="609600" y="1828797"/>
          <a:ext cx="10633656" cy="4655408"/>
        </p:xfrm>
        <a:graphic>
          <a:graphicData uri="http://schemas.openxmlformats.org/drawingml/2006/table">
            <a:tbl>
              <a:tblPr firstRow="1" firstCol="1" bandRow="1"/>
              <a:tblGrid>
                <a:gridCol w="5339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47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2024-2025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70,45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969956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2023-2024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67,93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67,06</a:t>
                      </a:r>
                      <a:r>
                        <a:rPr lang="tr-TR" sz="24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60,06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66,5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68,6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64401"/>
              </p:ext>
            </p:extLst>
          </p:nvPr>
        </p:nvGraphicFramePr>
        <p:xfrm>
          <a:off x="593559" y="144379"/>
          <a:ext cx="11165305" cy="64328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1327">
                  <a:extLst>
                    <a:ext uri="{9D8B030D-6E8A-4147-A177-3AD203B41FA5}">
                      <a16:colId xmlns:a16="http://schemas.microsoft.com/office/drawing/2014/main" val="247135606"/>
                    </a:ext>
                  </a:extLst>
                </a:gridCol>
                <a:gridCol w="1395663">
                  <a:extLst>
                    <a:ext uri="{9D8B030D-6E8A-4147-A177-3AD203B41FA5}">
                      <a16:colId xmlns:a16="http://schemas.microsoft.com/office/drawing/2014/main" val="1352830529"/>
                    </a:ext>
                  </a:extLst>
                </a:gridCol>
                <a:gridCol w="1395663">
                  <a:extLst>
                    <a:ext uri="{9D8B030D-6E8A-4147-A177-3AD203B41FA5}">
                      <a16:colId xmlns:a16="http://schemas.microsoft.com/office/drawing/2014/main" val="1805891487"/>
                    </a:ext>
                  </a:extLst>
                </a:gridCol>
                <a:gridCol w="1395663">
                  <a:extLst>
                    <a:ext uri="{9D8B030D-6E8A-4147-A177-3AD203B41FA5}">
                      <a16:colId xmlns:a16="http://schemas.microsoft.com/office/drawing/2014/main" val="1861001007"/>
                    </a:ext>
                  </a:extLst>
                </a:gridCol>
                <a:gridCol w="1395663">
                  <a:extLst>
                    <a:ext uri="{9D8B030D-6E8A-4147-A177-3AD203B41FA5}">
                      <a16:colId xmlns:a16="http://schemas.microsoft.com/office/drawing/2014/main" val="1654397647"/>
                    </a:ext>
                  </a:extLst>
                </a:gridCol>
                <a:gridCol w="1395663">
                  <a:extLst>
                    <a:ext uri="{9D8B030D-6E8A-4147-A177-3AD203B41FA5}">
                      <a16:colId xmlns:a16="http://schemas.microsoft.com/office/drawing/2014/main" val="3388373851"/>
                    </a:ext>
                  </a:extLst>
                </a:gridCol>
                <a:gridCol w="1395663">
                  <a:extLst>
                    <a:ext uri="{9D8B030D-6E8A-4147-A177-3AD203B41FA5}">
                      <a16:colId xmlns:a16="http://schemas.microsoft.com/office/drawing/2014/main" val="3227577190"/>
                    </a:ext>
                  </a:extLst>
                </a:gridCol>
              </a:tblGrid>
              <a:tr h="35463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SINAV AYIRT EDİCİLİK İNDEKSİ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773207"/>
                  </a:ext>
                </a:extLst>
              </a:tr>
              <a:tr h="106390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Sorunun Niteliği </a:t>
                      </a:r>
                      <a:b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(Ayırt Edicilik)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</a:t>
                      </a:r>
                      <a:b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Çok Kolay</a:t>
                      </a:r>
                      <a:b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Kolay</a:t>
                      </a:r>
                      <a:b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 Güçlükte</a:t>
                      </a:r>
                      <a:b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Zor</a:t>
                      </a:r>
                      <a:b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Çok Zor</a:t>
                      </a:r>
                      <a:b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029905"/>
                  </a:ext>
                </a:extLst>
              </a:tr>
              <a:tr h="75873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Bilenle bilmeyeni ayırt </a:t>
                      </a:r>
                      <a:b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edebilen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                       % 18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70320155"/>
                  </a:ext>
                </a:extLst>
              </a:tr>
              <a:tr h="106390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Bilenle bilmeyeni tam ayırt edemeyen (Gözden geçirilmeli)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                       % 12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52701383"/>
                  </a:ext>
                </a:extLst>
              </a:tr>
              <a:tr h="106390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Bilenle bilmeyeni ayırt edemeyen (Düzeltilmeli, geliştirilmeli)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                       % 26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85845296"/>
                  </a:ext>
                </a:extLst>
              </a:tr>
              <a:tr h="141853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Bilenle bilmeyeni ayırt edemeyen (Mutlaka testten çıkarılması gereken)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                       % 44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27130826"/>
                  </a:ext>
                </a:extLst>
              </a:tr>
              <a:tr h="709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                       % 100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                       % 45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                       % 24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                       % 18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                       % 11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                       % 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996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624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69223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tr-TR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IV. </a:t>
            </a:r>
            <a:r>
              <a:rPr lang="tr-TR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</a:t>
            </a:r>
            <a:r>
              <a:rPr lang="tr-TR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KURULU: DOLAŞIM VE SOLUNUM 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tr-TR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tr-TR" sz="2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06 </a:t>
            </a: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</a:rPr>
              <a:t>Ocak – </a:t>
            </a:r>
            <a:r>
              <a:rPr lang="tr-TR" sz="2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14 </a:t>
            </a: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</a:rPr>
              <a:t>Şubat </a:t>
            </a:r>
            <a:r>
              <a:rPr lang="tr-TR" sz="2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2025 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Hafta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Kurul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Toplam Ders Saati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90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(Teorik )+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Saat (Pratik)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Pratik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Sınav	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: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Teorik Sınav				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 Şubat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Kurulu Başkanı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: </a:t>
            </a:r>
            <a:r>
              <a:rPr lang="tr-TR" sz="2400" dirty="0"/>
              <a:t>Prof. Dr. Hasan </a:t>
            </a:r>
            <a:r>
              <a:rPr lang="tr-TR" sz="2400" dirty="0" smtClean="0"/>
              <a:t>KORKMAZ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Başkan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Yardımcısı  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400" dirty="0" err="1" smtClean="0"/>
              <a:t>Dr.Öğr</a:t>
            </a:r>
            <a:r>
              <a:rPr lang="tr-TR" sz="2400" dirty="0" smtClean="0"/>
              <a:t>. Üyesi Önsel ÖNER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221658"/>
              </p:ext>
            </p:extLst>
          </p:nvPr>
        </p:nvGraphicFramePr>
        <p:xfrm>
          <a:off x="212738" y="861433"/>
          <a:ext cx="11529159" cy="5519454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7628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1261110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18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2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n=18)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66,6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55,5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77,7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203662"/>
              </p:ext>
            </p:extLst>
          </p:nvPr>
        </p:nvGraphicFramePr>
        <p:xfrm>
          <a:off x="223248" y="977046"/>
          <a:ext cx="11327068" cy="4567624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7628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1059019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18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2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n=18)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55,5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55,5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77,8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29438"/>
              </p:ext>
            </p:extLst>
          </p:nvPr>
        </p:nvGraphicFramePr>
        <p:xfrm>
          <a:off x="140717" y="1030014"/>
          <a:ext cx="10842593" cy="5090160"/>
        </p:xfrm>
        <a:graphic>
          <a:graphicData uri="http://schemas.openxmlformats.org/drawingml/2006/table">
            <a:tbl>
              <a:tblPr firstRow="1" firstCol="1" bandRow="1"/>
              <a:tblGrid>
                <a:gridCol w="32451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6527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25118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4867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88506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46234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2023 2024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66,6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77,8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45209"/>
              </p:ext>
            </p:extLst>
          </p:nvPr>
        </p:nvGraphicFramePr>
        <p:xfrm>
          <a:off x="222921" y="1030014"/>
          <a:ext cx="10991617" cy="5074920"/>
        </p:xfrm>
        <a:graphic>
          <a:graphicData uri="http://schemas.openxmlformats.org/drawingml/2006/table">
            <a:tbl>
              <a:tblPr firstRow="1" firstCol="1" bandRow="1"/>
              <a:tblGrid>
                <a:gridCol w="32718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37841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06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59172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67477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903329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2023 2024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n=18)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55,5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55,5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056583"/>
              </p:ext>
            </p:extLst>
          </p:nvPr>
        </p:nvGraphicFramePr>
        <p:xfrm>
          <a:off x="124249" y="482220"/>
          <a:ext cx="11079779" cy="5810589"/>
        </p:xfrm>
        <a:graphic>
          <a:graphicData uri="http://schemas.openxmlformats.org/drawingml/2006/table">
            <a:tbl>
              <a:tblPr firstRow="1" firstCol="1" bandRow="1"/>
              <a:tblGrid>
                <a:gridCol w="3275879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8244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19697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686001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44424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97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75607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89940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891856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n=18)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5121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77,8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5872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16.Kurulda uygulanan zıt panel ilgili dersteki </a:t>
                      </a: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(Kardiyolojideki)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başarımı </a:t>
                      </a: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66,6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740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59968"/>
          </a:xfrm>
        </p:spPr>
        <p:txBody>
          <a:bodyPr>
            <a:normAutofit/>
          </a:bodyPr>
          <a:lstStyle/>
          <a:p>
            <a:r>
              <a:rPr lang="tr-TR" sz="2800" dirty="0"/>
              <a:t>*</a:t>
            </a:r>
            <a:r>
              <a:rPr lang="tr-TR" sz="2800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pPr lvl="0"/>
            <a:endParaRPr lang="tr-TR" sz="2800" dirty="0" smtClean="0"/>
          </a:p>
          <a:p>
            <a:pPr lvl="0"/>
            <a:endParaRPr lang="tr-TR" sz="2800" dirty="0" smtClean="0"/>
          </a:p>
          <a:p>
            <a:pPr lvl="0"/>
            <a:endParaRPr lang="tr-TR" sz="2800" dirty="0" smtClean="0"/>
          </a:p>
          <a:p>
            <a:pPr lvl="0"/>
            <a:endParaRPr lang="tr-TR" sz="2800" dirty="0"/>
          </a:p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 smtClean="0"/>
          </a:p>
          <a:p>
            <a:pPr lvl="0"/>
            <a:endParaRPr lang="tr-TR" sz="28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161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017986"/>
            <a:ext cx="10972800" cy="4108178"/>
          </a:xfrm>
        </p:spPr>
        <p:txBody>
          <a:bodyPr>
            <a:normAutofit/>
          </a:bodyPr>
          <a:lstStyle/>
          <a:p>
            <a:pPr lvl="0"/>
            <a:endParaRPr lang="tr-TR" sz="2800" dirty="0" smtClean="0"/>
          </a:p>
          <a:p>
            <a:pPr marL="0" indent="0">
              <a:buNone/>
            </a:pPr>
            <a:r>
              <a:rPr lang="tr-TR" dirty="0"/>
              <a:t>. *</a:t>
            </a:r>
            <a:r>
              <a:rPr lang="tr-TR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50881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TEŞEKKÜRLER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026410"/>
              </p:ext>
            </p:extLst>
          </p:nvPr>
        </p:nvGraphicFramePr>
        <p:xfrm>
          <a:off x="866273" y="850232"/>
          <a:ext cx="10782388" cy="5876729"/>
        </p:xfrm>
        <a:graphic>
          <a:graphicData uri="http://schemas.openxmlformats.org/drawingml/2006/table">
            <a:tbl>
              <a:tblPr firstRow="1" firstCol="1" bandRow="1"/>
              <a:tblGrid>
                <a:gridCol w="3906647">
                  <a:extLst>
                    <a:ext uri="{9D8B030D-6E8A-4147-A177-3AD203B41FA5}">
                      <a16:colId xmlns:a16="http://schemas.microsoft.com/office/drawing/2014/main" val="895329836"/>
                    </a:ext>
                  </a:extLst>
                </a:gridCol>
                <a:gridCol w="3087068">
                  <a:extLst>
                    <a:ext uri="{9D8B030D-6E8A-4147-A177-3AD203B41FA5}">
                      <a16:colId xmlns:a16="http://schemas.microsoft.com/office/drawing/2014/main" val="1054591"/>
                    </a:ext>
                  </a:extLst>
                </a:gridCol>
                <a:gridCol w="1623717">
                  <a:extLst>
                    <a:ext uri="{9D8B030D-6E8A-4147-A177-3AD203B41FA5}">
                      <a16:colId xmlns:a16="http://schemas.microsoft.com/office/drawing/2014/main" val="2669579724"/>
                    </a:ext>
                  </a:extLst>
                </a:gridCol>
                <a:gridCol w="2164956">
                  <a:extLst>
                    <a:ext uri="{9D8B030D-6E8A-4147-A177-3AD203B41FA5}">
                      <a16:colId xmlns:a16="http://schemas.microsoft.com/office/drawing/2014/main" val="2117055968"/>
                    </a:ext>
                  </a:extLst>
                </a:gridCol>
              </a:tblGrid>
              <a:tr h="9196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Hafta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Saat/Gün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45283"/>
                  </a:ext>
                </a:extLst>
              </a:tr>
              <a:tr h="550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2024-2025 IV.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90+3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878063"/>
                  </a:ext>
                </a:extLst>
              </a:tr>
              <a:tr h="550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2023-2024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90+(12+3)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541787"/>
                  </a:ext>
                </a:extLst>
              </a:tr>
              <a:tr h="550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2022-2023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91+3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813513"/>
                  </a:ext>
                </a:extLst>
              </a:tr>
              <a:tr h="550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92+2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628704"/>
                  </a:ext>
                </a:extLst>
              </a:tr>
              <a:tr h="550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2020-2021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6,1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723621"/>
                  </a:ext>
                </a:extLst>
              </a:tr>
              <a:tr h="550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2019-2020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96+4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131007"/>
                  </a:ext>
                </a:extLst>
              </a:tr>
              <a:tr h="550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2018-2019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108+4 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985350"/>
                  </a:ext>
                </a:extLst>
              </a:tr>
              <a:tr h="550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2017-2018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105+(4+4)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472092"/>
                  </a:ext>
                </a:extLst>
              </a:tr>
              <a:tr h="550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2016-2017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105+(4+4)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371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95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089989"/>
              </p:ext>
            </p:extLst>
          </p:nvPr>
        </p:nvGraphicFramePr>
        <p:xfrm>
          <a:off x="866275" y="497303"/>
          <a:ext cx="10940714" cy="58072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52571">
                  <a:extLst>
                    <a:ext uri="{9D8B030D-6E8A-4147-A177-3AD203B41FA5}">
                      <a16:colId xmlns:a16="http://schemas.microsoft.com/office/drawing/2014/main" val="1061249227"/>
                    </a:ext>
                  </a:extLst>
                </a:gridCol>
                <a:gridCol w="2188143">
                  <a:extLst>
                    <a:ext uri="{9D8B030D-6E8A-4147-A177-3AD203B41FA5}">
                      <a16:colId xmlns:a16="http://schemas.microsoft.com/office/drawing/2014/main" val="872514079"/>
                    </a:ext>
                  </a:extLst>
                </a:gridCol>
              </a:tblGrid>
              <a:tr h="96787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3200" u="none" strike="noStrike" dirty="0">
                          <a:effectLst/>
                        </a:rPr>
                        <a:t>SINAV VERİLERİ</a:t>
                      </a:r>
                      <a:endParaRPr lang="tr-TR" sz="3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445391"/>
                  </a:ext>
                </a:extLst>
              </a:tr>
              <a:tr h="967874">
                <a:tc>
                  <a:txBody>
                    <a:bodyPr/>
                    <a:lstStyle/>
                    <a:p>
                      <a:pPr algn="l" fontAlgn="ctr"/>
                      <a:endParaRPr lang="tr-TR" sz="3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3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283905"/>
                  </a:ext>
                </a:extLst>
              </a:tr>
              <a:tr h="967874">
                <a:tc>
                  <a:txBody>
                    <a:bodyPr/>
                    <a:lstStyle/>
                    <a:p>
                      <a:pPr algn="l" fontAlgn="ctr"/>
                      <a:r>
                        <a:rPr lang="tr-TR" sz="3200" u="none" strike="noStrike" dirty="0">
                          <a:effectLst/>
                        </a:rPr>
                        <a:t>Sınava Giren Öğrenci Sayısı</a:t>
                      </a:r>
                      <a:endParaRPr lang="tr-TR" sz="3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200" u="none" strike="noStrike" dirty="0" smtClean="0">
                          <a:effectLst/>
                        </a:rPr>
                        <a:t>272</a:t>
                      </a:r>
                      <a:endParaRPr lang="tr-TR" sz="3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7706433"/>
                  </a:ext>
                </a:extLst>
              </a:tr>
              <a:tr h="967874">
                <a:tc>
                  <a:txBody>
                    <a:bodyPr/>
                    <a:lstStyle/>
                    <a:p>
                      <a:pPr algn="l" fontAlgn="ctr"/>
                      <a:r>
                        <a:rPr lang="tr-TR" sz="3200" u="none" strike="noStrike" dirty="0">
                          <a:effectLst/>
                        </a:rPr>
                        <a:t>Sınava Girmeyen Öğrenci Sayısı</a:t>
                      </a:r>
                      <a:endParaRPr lang="tr-TR" sz="3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200" b="0" i="0" u="none" strike="noStrike" dirty="0">
                          <a:effectLst/>
                          <a:latin typeface="+mn-lt"/>
                        </a:rPr>
                        <a:t>1</a:t>
                      </a:r>
                      <a:endParaRPr lang="tr-TR" sz="3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098755"/>
                  </a:ext>
                </a:extLst>
              </a:tr>
              <a:tr h="967874">
                <a:tc>
                  <a:txBody>
                    <a:bodyPr/>
                    <a:lstStyle/>
                    <a:p>
                      <a:pPr algn="l" fontAlgn="ctr"/>
                      <a:r>
                        <a:rPr lang="tr-TR" sz="3200" u="none" strike="noStrike" dirty="0">
                          <a:effectLst/>
                        </a:rPr>
                        <a:t>Toplam Soru Sayısı</a:t>
                      </a:r>
                      <a:endParaRPr lang="tr-TR" sz="3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200" u="none" strike="noStrike" dirty="0" smtClean="0">
                          <a:effectLst/>
                        </a:rPr>
                        <a:t>100 </a:t>
                      </a:r>
                      <a:endParaRPr lang="tr-TR" sz="3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9219482"/>
                  </a:ext>
                </a:extLst>
              </a:tr>
              <a:tr h="967874">
                <a:tc>
                  <a:txBody>
                    <a:bodyPr/>
                    <a:lstStyle/>
                    <a:p>
                      <a:pPr algn="l" fontAlgn="ctr"/>
                      <a:r>
                        <a:rPr lang="tr-TR" sz="3200" u="none" strike="noStrike" dirty="0">
                          <a:effectLst/>
                        </a:rPr>
                        <a:t>İptal Edilen Soru (Toplam)</a:t>
                      </a:r>
                      <a:endParaRPr lang="tr-TR" sz="3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200" b="0" i="0" u="none" strike="noStrike" dirty="0">
                          <a:effectLst/>
                          <a:latin typeface="+mn-lt"/>
                        </a:rPr>
                        <a:t>0</a:t>
                      </a:r>
                      <a:endParaRPr lang="tr-TR" sz="3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04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033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291849"/>
              </p:ext>
            </p:extLst>
          </p:nvPr>
        </p:nvGraphicFramePr>
        <p:xfrm>
          <a:off x="561472" y="561481"/>
          <a:ext cx="10924674" cy="6197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7402">
                  <a:extLst>
                    <a:ext uri="{9D8B030D-6E8A-4147-A177-3AD203B41FA5}">
                      <a16:colId xmlns:a16="http://schemas.microsoft.com/office/drawing/2014/main" val="1853555046"/>
                    </a:ext>
                  </a:extLst>
                </a:gridCol>
                <a:gridCol w="2184935">
                  <a:extLst>
                    <a:ext uri="{9D8B030D-6E8A-4147-A177-3AD203B41FA5}">
                      <a16:colId xmlns:a16="http://schemas.microsoft.com/office/drawing/2014/main" val="2378849619"/>
                    </a:ext>
                  </a:extLst>
                </a:gridCol>
                <a:gridCol w="2184935">
                  <a:extLst>
                    <a:ext uri="{9D8B030D-6E8A-4147-A177-3AD203B41FA5}">
                      <a16:colId xmlns:a16="http://schemas.microsoft.com/office/drawing/2014/main" val="4070365455"/>
                    </a:ext>
                  </a:extLst>
                </a:gridCol>
                <a:gridCol w="3277402">
                  <a:extLst>
                    <a:ext uri="{9D8B030D-6E8A-4147-A177-3AD203B41FA5}">
                      <a16:colId xmlns:a16="http://schemas.microsoft.com/office/drawing/2014/main" val="3792669162"/>
                    </a:ext>
                  </a:extLst>
                </a:gridCol>
              </a:tblGrid>
              <a:tr h="32601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SINAV SORULARININ DAĞILIMI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930374"/>
                  </a:ext>
                </a:extLst>
              </a:tr>
              <a:tr h="56312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TEORİK PUAN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PRATİK PUAN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TEORİK + PRATİK PUAN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356025"/>
                  </a:ext>
                </a:extLst>
              </a:tr>
              <a:tr h="3101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Farmakoloji (1-24)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98367771"/>
                  </a:ext>
                </a:extLst>
              </a:tr>
              <a:tr h="3101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Göğüs Cerrahisi (25-30)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004189"/>
                  </a:ext>
                </a:extLst>
              </a:tr>
              <a:tr h="3101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Kardiyoloji (31-45)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6983078"/>
                  </a:ext>
                </a:extLst>
              </a:tr>
              <a:tr h="56312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Göğüs Hastalıkları (46-52)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246624"/>
                  </a:ext>
                </a:extLst>
              </a:tr>
              <a:tr h="56707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Kulak Burun ve Boğaz Hastalıkları (53-54)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53028334"/>
                  </a:ext>
                </a:extLst>
              </a:tr>
              <a:tr h="3101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Nükleer Tıp (55-56)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741311"/>
                  </a:ext>
                </a:extLst>
              </a:tr>
              <a:tr h="3101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Patoloji (57-76)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96229772"/>
                  </a:ext>
                </a:extLst>
              </a:tr>
              <a:tr h="56707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 Sağlığı ve Hastalıkları (77-84)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696666"/>
                  </a:ext>
                </a:extLst>
              </a:tr>
              <a:tr h="56707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Enfeksiyon Hastalıkları + Radyoloji (85-86)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93601911"/>
                  </a:ext>
                </a:extLst>
              </a:tr>
              <a:tr h="56312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Mikrobiyoloji (87-98)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698118"/>
                  </a:ext>
                </a:extLst>
              </a:tr>
              <a:tr h="49266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Acil Tıp (99-100)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83513413"/>
                  </a:ext>
                </a:extLst>
              </a:tr>
              <a:tr h="3101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534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09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375476"/>
              </p:ext>
            </p:extLst>
          </p:nvPr>
        </p:nvGraphicFramePr>
        <p:xfrm>
          <a:off x="838200" y="1534510"/>
          <a:ext cx="10515600" cy="4716361"/>
        </p:xfrm>
        <a:graphic>
          <a:graphicData uri="http://schemas.openxmlformats.org/drawingml/2006/table">
            <a:tbl>
              <a:tblPr firstRow="1" bandRow="1"/>
              <a:tblGrid>
                <a:gridCol w="8715329">
                  <a:extLst>
                    <a:ext uri="{9D8B030D-6E8A-4147-A177-3AD203B41FA5}">
                      <a16:colId xmlns:a16="http://schemas.microsoft.com/office/drawing/2014/main" val="3844038721"/>
                    </a:ext>
                  </a:extLst>
                </a:gridCol>
                <a:gridCol w="1800271">
                  <a:extLst>
                    <a:ext uri="{9D8B030D-6E8A-4147-A177-3AD203B41FA5}">
                      <a16:colId xmlns:a16="http://schemas.microsoft.com/office/drawing/2014/main" val="2704329700"/>
                    </a:ext>
                  </a:extLst>
                </a:gridCol>
              </a:tblGrid>
              <a:tr h="5132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507295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 IV.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69,38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005113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68,35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500163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047585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396410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78,17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601683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17683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68,69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412547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086462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214250"/>
                  </a:ext>
                </a:extLst>
              </a:tr>
              <a:tr h="22545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413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62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282680"/>
              </p:ext>
            </p:extLst>
          </p:nvPr>
        </p:nvGraphicFramePr>
        <p:xfrm>
          <a:off x="272715" y="352926"/>
          <a:ext cx="10764252" cy="6096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1063">
                  <a:extLst>
                    <a:ext uri="{9D8B030D-6E8A-4147-A177-3AD203B41FA5}">
                      <a16:colId xmlns:a16="http://schemas.microsoft.com/office/drawing/2014/main" val="1546229260"/>
                    </a:ext>
                  </a:extLst>
                </a:gridCol>
                <a:gridCol w="2859506">
                  <a:extLst>
                    <a:ext uri="{9D8B030D-6E8A-4147-A177-3AD203B41FA5}">
                      <a16:colId xmlns:a16="http://schemas.microsoft.com/office/drawing/2014/main" val="2245829571"/>
                    </a:ext>
                  </a:extLst>
                </a:gridCol>
                <a:gridCol w="2522620">
                  <a:extLst>
                    <a:ext uri="{9D8B030D-6E8A-4147-A177-3AD203B41FA5}">
                      <a16:colId xmlns:a16="http://schemas.microsoft.com/office/drawing/2014/main" val="860671945"/>
                    </a:ext>
                  </a:extLst>
                </a:gridCol>
                <a:gridCol w="2691063">
                  <a:extLst>
                    <a:ext uri="{9D8B030D-6E8A-4147-A177-3AD203B41FA5}">
                      <a16:colId xmlns:a16="http://schemas.microsoft.com/office/drawing/2014/main" val="2534455418"/>
                    </a:ext>
                  </a:extLst>
                </a:gridCol>
              </a:tblGrid>
              <a:tr h="48126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PUANLAMA BARAJLI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132053"/>
                  </a:ext>
                </a:extLst>
              </a:tr>
              <a:tr h="97044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Barajlı Nota Göre Dağılım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025"/>
                  </a:ext>
                </a:extLst>
              </a:tr>
              <a:tr h="7741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0875660"/>
                  </a:ext>
                </a:extLst>
              </a:tr>
              <a:tr h="7741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 </a:t>
                      </a:r>
                      <a:r>
                        <a:rPr lang="tr-TR" sz="2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 </a:t>
                      </a:r>
                      <a:r>
                        <a:rPr lang="tr-TR" sz="2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tr-TR" sz="2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690611"/>
                  </a:ext>
                </a:extLst>
              </a:tr>
              <a:tr h="7741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17,6  </a:t>
                      </a:r>
                      <a:r>
                        <a:rPr lang="tr-TR" sz="2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17,6   </a:t>
                      </a:r>
                      <a:r>
                        <a:rPr lang="tr-TR" sz="2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0034794"/>
                  </a:ext>
                </a:extLst>
              </a:tr>
              <a:tr h="7741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362683"/>
                  </a:ext>
                </a:extLst>
              </a:tr>
              <a:tr h="7741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79981387"/>
                  </a:ext>
                </a:extLst>
              </a:tr>
              <a:tr h="77412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SINAVA GİREN ÖĞRENCİ </a:t>
                      </a:r>
                      <a:r>
                        <a:rPr lang="tr-TR" sz="2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SAYISI =272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093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253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952250"/>
              </p:ext>
            </p:extLst>
          </p:nvPr>
        </p:nvGraphicFramePr>
        <p:xfrm>
          <a:off x="336883" y="593559"/>
          <a:ext cx="10507580" cy="59260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6895">
                  <a:extLst>
                    <a:ext uri="{9D8B030D-6E8A-4147-A177-3AD203B41FA5}">
                      <a16:colId xmlns:a16="http://schemas.microsoft.com/office/drawing/2014/main" val="1623793905"/>
                    </a:ext>
                  </a:extLst>
                </a:gridCol>
                <a:gridCol w="2626895">
                  <a:extLst>
                    <a:ext uri="{9D8B030D-6E8A-4147-A177-3AD203B41FA5}">
                      <a16:colId xmlns:a16="http://schemas.microsoft.com/office/drawing/2014/main" val="3091228763"/>
                    </a:ext>
                  </a:extLst>
                </a:gridCol>
                <a:gridCol w="2626895">
                  <a:extLst>
                    <a:ext uri="{9D8B030D-6E8A-4147-A177-3AD203B41FA5}">
                      <a16:colId xmlns:a16="http://schemas.microsoft.com/office/drawing/2014/main" val="3003320267"/>
                    </a:ext>
                  </a:extLst>
                </a:gridCol>
                <a:gridCol w="2626895">
                  <a:extLst>
                    <a:ext uri="{9D8B030D-6E8A-4147-A177-3AD203B41FA5}">
                      <a16:colId xmlns:a16="http://schemas.microsoft.com/office/drawing/2014/main" val="860232018"/>
                    </a:ext>
                  </a:extLst>
                </a:gridCol>
              </a:tblGrid>
              <a:tr h="74207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PUANLAMA HAM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961229"/>
                  </a:ext>
                </a:extLst>
              </a:tr>
              <a:tr h="452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Ham Nota Göre Dağılım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 Not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161356"/>
                  </a:ext>
                </a:extLst>
              </a:tr>
              <a:tr h="74207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488965"/>
                  </a:ext>
                </a:extLst>
              </a:tr>
              <a:tr h="74207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058762"/>
                  </a:ext>
                </a:extLst>
              </a:tr>
              <a:tr h="74207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85089390"/>
                  </a:ext>
                </a:extLst>
              </a:tr>
              <a:tr h="74207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70,79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70,79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759779"/>
                  </a:ext>
                </a:extLst>
              </a:tr>
              <a:tr h="74207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70,79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70,79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23363709"/>
                  </a:ext>
                </a:extLst>
              </a:tr>
              <a:tr h="74207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SINAVA GİREN ÖĞRENCİ </a:t>
                      </a:r>
                      <a:r>
                        <a:rPr lang="tr-TR" sz="2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SAYISI          =    272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219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501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914500"/>
              </p:ext>
            </p:extLst>
          </p:nvPr>
        </p:nvGraphicFramePr>
        <p:xfrm>
          <a:off x="753977" y="417100"/>
          <a:ext cx="10988843" cy="62264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9835">
                  <a:extLst>
                    <a:ext uri="{9D8B030D-6E8A-4147-A177-3AD203B41FA5}">
                      <a16:colId xmlns:a16="http://schemas.microsoft.com/office/drawing/2014/main" val="1341551666"/>
                    </a:ext>
                  </a:extLst>
                </a:gridCol>
                <a:gridCol w="1569835">
                  <a:extLst>
                    <a:ext uri="{9D8B030D-6E8A-4147-A177-3AD203B41FA5}">
                      <a16:colId xmlns:a16="http://schemas.microsoft.com/office/drawing/2014/main" val="2984953666"/>
                    </a:ext>
                  </a:extLst>
                </a:gridCol>
                <a:gridCol w="784917">
                  <a:extLst>
                    <a:ext uri="{9D8B030D-6E8A-4147-A177-3AD203B41FA5}">
                      <a16:colId xmlns:a16="http://schemas.microsoft.com/office/drawing/2014/main" val="1694161502"/>
                    </a:ext>
                  </a:extLst>
                </a:gridCol>
                <a:gridCol w="775752">
                  <a:extLst>
                    <a:ext uri="{9D8B030D-6E8A-4147-A177-3AD203B41FA5}">
                      <a16:colId xmlns:a16="http://schemas.microsoft.com/office/drawing/2014/main" val="4282041435"/>
                    </a:ext>
                  </a:extLst>
                </a:gridCol>
                <a:gridCol w="144379">
                  <a:extLst>
                    <a:ext uri="{9D8B030D-6E8A-4147-A177-3AD203B41FA5}">
                      <a16:colId xmlns:a16="http://schemas.microsoft.com/office/drawing/2014/main" val="2902160048"/>
                    </a:ext>
                  </a:extLst>
                </a:gridCol>
                <a:gridCol w="1434621">
                  <a:extLst>
                    <a:ext uri="{9D8B030D-6E8A-4147-A177-3AD203B41FA5}">
                      <a16:colId xmlns:a16="http://schemas.microsoft.com/office/drawing/2014/main" val="2969046323"/>
                    </a:ext>
                  </a:extLst>
                </a:gridCol>
                <a:gridCol w="1569835">
                  <a:extLst>
                    <a:ext uri="{9D8B030D-6E8A-4147-A177-3AD203B41FA5}">
                      <a16:colId xmlns:a16="http://schemas.microsoft.com/office/drawing/2014/main" val="256219893"/>
                    </a:ext>
                  </a:extLst>
                </a:gridCol>
                <a:gridCol w="784917">
                  <a:extLst>
                    <a:ext uri="{9D8B030D-6E8A-4147-A177-3AD203B41FA5}">
                      <a16:colId xmlns:a16="http://schemas.microsoft.com/office/drawing/2014/main" val="2022687572"/>
                    </a:ext>
                  </a:extLst>
                </a:gridCol>
                <a:gridCol w="943048">
                  <a:extLst>
                    <a:ext uri="{9D8B030D-6E8A-4147-A177-3AD203B41FA5}">
                      <a16:colId xmlns:a16="http://schemas.microsoft.com/office/drawing/2014/main" val="2700754816"/>
                    </a:ext>
                  </a:extLst>
                </a:gridCol>
                <a:gridCol w="1411704">
                  <a:extLst>
                    <a:ext uri="{9D8B030D-6E8A-4147-A177-3AD203B41FA5}">
                      <a16:colId xmlns:a16="http://schemas.microsoft.com/office/drawing/2014/main" val="906642807"/>
                    </a:ext>
                  </a:extLst>
                </a:gridCol>
              </a:tblGrid>
              <a:tr h="387132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DAĞILIMI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934385"/>
                  </a:ext>
                </a:extLst>
              </a:tr>
              <a:tr h="3871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BARAJLI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HAM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386685"/>
                  </a:ext>
                </a:extLst>
              </a:tr>
              <a:tr h="57019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ARALIĞI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YÜZDE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ARALIĞI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YÜZDE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557407"/>
                  </a:ext>
                </a:extLst>
              </a:tr>
              <a:tr h="38713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Ortalama Üstü Not Alan Öğrencilerin Dağılımı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&gt;=90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 KİŞİ          % 52,58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&gt;=90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KİŞİ          % 53,68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93641483"/>
                  </a:ext>
                </a:extLst>
              </a:tr>
              <a:tr h="3871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&gt;=80-90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&gt;=80-90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461674"/>
                  </a:ext>
                </a:extLst>
              </a:tr>
              <a:tr h="3871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&gt;=70-80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&gt;=70,79-80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16279"/>
                  </a:ext>
                </a:extLst>
              </a:tr>
              <a:tr h="2400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&gt;=69,38-70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307648"/>
                  </a:ext>
                </a:extLst>
              </a:tr>
              <a:tr h="2850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ORTALAMA= 70,79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419573"/>
                  </a:ext>
                </a:extLst>
              </a:tr>
              <a:tr h="3871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ORTALAMA= 69,38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&gt;=70-70,79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 KİŞİ          % 46,33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91638198"/>
                  </a:ext>
                </a:extLst>
              </a:tr>
              <a:tr h="387132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Ortalama Altı Not Alan Öğrencilerin Dağılımı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&gt;=60-69,38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29,05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8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KİŞİ          % 47,43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8" hMerge="1">
                  <a:txBody>
                    <a:bodyPr/>
                    <a:lstStyle/>
                    <a:p>
                      <a:pPr algn="ctr" fontAlgn="ctr"/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&gt;=60-70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27,95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231861"/>
                  </a:ext>
                </a:extLst>
              </a:tr>
              <a:tr h="3871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&gt;=50-60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&gt;=50-60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342880"/>
                  </a:ext>
                </a:extLst>
              </a:tr>
              <a:tr h="3871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&gt;=40-50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&gt;=40-50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911763"/>
                  </a:ext>
                </a:extLst>
              </a:tr>
              <a:tr h="3871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&gt;=30-40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&gt;=30-40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56606"/>
                  </a:ext>
                </a:extLst>
              </a:tr>
              <a:tr h="3871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&gt;=20-30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&gt;=20-30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215521"/>
                  </a:ext>
                </a:extLst>
              </a:tr>
              <a:tr h="12159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&gt;=10-20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355079"/>
                  </a:ext>
                </a:extLst>
              </a:tr>
              <a:tr h="2655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&gt;=10-20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431575"/>
                  </a:ext>
                </a:extLst>
              </a:tr>
              <a:tr h="3871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</a:rPr>
                        <a:t>&lt;10</a:t>
                      </a:r>
                      <a:endParaRPr lang="tr-TR" sz="1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&lt;10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654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644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2135</TotalTime>
  <Words>1483</Words>
  <Application>Microsoft Office PowerPoint</Application>
  <PresentationFormat>Geniş ekran</PresentationFormat>
  <Paragraphs>789</Paragraphs>
  <Slides>27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4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9" baseType="lpstr">
      <vt:lpstr>Arial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Çalışma Sayfası</vt:lpstr>
      <vt:lpstr>2024 – 2025 EĞİTİM YILI 3. SINIF 4. KURUL SONU DEĞERLENDİRMESİ </vt:lpstr>
      <vt:lpstr>PowerPoint Sunusu</vt:lpstr>
      <vt:lpstr>PowerPoint Sunusu</vt:lpstr>
      <vt:lpstr>PowerPoint Sunusu</vt:lpstr>
      <vt:lpstr>PowerPoint Sunusu</vt:lpstr>
      <vt:lpstr>ORTALAMA</vt:lpstr>
      <vt:lpstr>PowerPoint Sunusu</vt:lpstr>
      <vt:lpstr>PowerPoint Sunusu</vt:lpstr>
      <vt:lpstr>PowerPoint Sunusu</vt:lpstr>
      <vt:lpstr>PowerPoint Sunusu</vt:lpstr>
      <vt:lpstr>PowerPoint Sunusu</vt:lpstr>
      <vt:lpstr>EN FAZLA DOĞRU  VE YANLIŞ CEVAPLANAN SORULAR </vt:lpstr>
      <vt:lpstr>EN FAZLA DOĞRU CEVAPLANAN SORU</vt:lpstr>
      <vt:lpstr>EN FAZLA DOĞRU CEVAPLANAN SORU</vt:lpstr>
      <vt:lpstr>EN FAZLA YANLIŞ CEVAPLANAN SORU</vt:lpstr>
      <vt:lpstr>PowerPoint Sunusu</vt:lpstr>
      <vt:lpstr>GÜVENİLİRLİK</vt:lpstr>
      <vt:lpstr>SINAV ZORLUK İNDEKSİ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660</cp:revision>
  <dcterms:created xsi:type="dcterms:W3CDTF">2022-10-27T00:48:35Z</dcterms:created>
  <dcterms:modified xsi:type="dcterms:W3CDTF">2025-08-12T11:32:07Z</dcterms:modified>
</cp:coreProperties>
</file>